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2" autoAdjust="0"/>
    <p:restoredTop sz="86404" autoAdjust="0"/>
  </p:normalViewPr>
  <p:slideViewPr>
    <p:cSldViewPr>
      <p:cViewPr varScale="1">
        <p:scale>
          <a:sx n="112" d="100"/>
          <a:sy n="112" d="100"/>
        </p:scale>
        <p:origin x="114" y="10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52009" y="1532382"/>
            <a:ext cx="0" cy="3199130"/>
          </a:xfrm>
          <a:custGeom>
            <a:avLst/>
            <a:gdLst/>
            <a:ahLst/>
            <a:cxnLst/>
            <a:rect l="l" t="t" r="r" b="b"/>
            <a:pathLst>
              <a:path h="3199129">
                <a:moveTo>
                  <a:pt x="0" y="0"/>
                </a:moveTo>
                <a:lnTo>
                  <a:pt x="0" y="3198888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952" y="752177"/>
            <a:ext cx="947547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952" y="2256538"/>
            <a:ext cx="6094095" cy="403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rlingtontx.gov/UserFiles/Servers/Server_14481062/File/City%20Hall/Depts/PDS/Land%20Development/Platting/Request_for_One-Time_Extensio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2952" y="2853944"/>
            <a:ext cx="4650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PLAT</a:t>
            </a:r>
            <a:r>
              <a:rPr sz="4800" spc="-40" dirty="0"/>
              <a:t> </a:t>
            </a:r>
            <a:r>
              <a:rPr sz="4800" spc="-10" dirty="0"/>
              <a:t>REFRESHER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62951" y="3746726"/>
            <a:ext cx="7895590" cy="666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Platting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Arlington,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Including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Questions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Concerns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1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51" y="5026929"/>
            <a:ext cx="5313045" cy="666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Richard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G.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Gertson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Assistant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Services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2952" y="2853944"/>
            <a:ext cx="1468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Q&amp;A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62951" y="3746726"/>
            <a:ext cx="7895590" cy="666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REFRESHER: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Platting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Arlington,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Including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Questions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Concerns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1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51" y="5026929"/>
            <a:ext cx="5313045" cy="666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Richard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G.</a:t>
            </a:r>
            <a:r>
              <a:rPr sz="16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Gertson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Assistant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Services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TOPICS</a:t>
            </a:r>
            <a:r>
              <a:rPr spc="-5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spc="-10" dirty="0"/>
              <a:t>DISCUSSED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952" y="1968939"/>
            <a:ext cx="5966460" cy="26771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SzPct val="70000"/>
              <a:buChar char="►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Overview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platting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endParaRPr sz="20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SzPct val="70000"/>
              <a:buChar char="►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20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happens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during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shot-clock</a:t>
            </a:r>
            <a:endParaRPr sz="20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SzPct val="70000"/>
              <a:buChar char="►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Getting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“Approved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Conditions”</a:t>
            </a:r>
            <a:endParaRPr sz="20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SzPct val="70000"/>
              <a:buChar char="►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when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should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request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extension?</a:t>
            </a:r>
            <a:endParaRPr sz="20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SzPct val="70000"/>
              <a:buChar char="►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Implications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15-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day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shot-clock</a:t>
            </a:r>
            <a:endParaRPr sz="20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SzPct val="70000"/>
              <a:buChar char="►"/>
              <a:tabLst>
                <a:tab pos="298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having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vested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help?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04700" cy="6858000"/>
            <a:chOff x="0" y="0"/>
            <a:chExt cx="12204700" cy="6858000"/>
          </a:xfrm>
        </p:grpSpPr>
        <p:sp>
          <p:nvSpPr>
            <p:cNvPr id="3" name="object 3"/>
            <p:cNvSpPr/>
            <p:nvPr/>
          </p:nvSpPr>
          <p:spPr>
            <a:xfrm>
              <a:off x="11276077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2" y="0"/>
                  </a:moveTo>
                  <a:lnTo>
                    <a:pt x="0" y="912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06483" y="3189732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58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1577" y="3285744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529" y="0"/>
                  </a:moveTo>
                  <a:lnTo>
                    <a:pt x="0" y="18965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3215" y="3132582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16" y="0"/>
                  </a:moveTo>
                  <a:lnTo>
                    <a:pt x="0" y="174571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20221" y="368427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OVERVIEW</a:t>
            </a:r>
            <a:r>
              <a:rPr spc="-7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ARLINGTON</a:t>
            </a:r>
            <a:r>
              <a:rPr spc="-50" dirty="0"/>
              <a:t> </a:t>
            </a:r>
            <a:r>
              <a:rPr dirty="0"/>
              <a:t>PLAT</a:t>
            </a:r>
            <a:r>
              <a:rPr spc="-4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988539F-2821-DFB5-0625-5FE821AE6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object 29"/>
          <p:cNvSpPr txBox="1"/>
          <p:nvPr/>
        </p:nvSpPr>
        <p:spPr>
          <a:xfrm>
            <a:off x="6522673" y="1444739"/>
            <a:ext cx="2226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2E60"/>
                </a:solidFill>
                <a:latin typeface="Calibri"/>
                <a:cs typeface="Calibri"/>
              </a:rPr>
              <a:t>30-</a:t>
            </a:r>
            <a:r>
              <a:rPr sz="2400" dirty="0">
                <a:solidFill>
                  <a:srgbClr val="052E60"/>
                </a:solidFill>
                <a:latin typeface="Calibri"/>
                <a:cs typeface="Calibri"/>
              </a:rPr>
              <a:t>day</a:t>
            </a:r>
            <a:r>
              <a:rPr sz="2400" spc="-50" dirty="0">
                <a:solidFill>
                  <a:srgbClr val="052E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2E60"/>
                </a:solidFill>
                <a:latin typeface="Calibri"/>
                <a:cs typeface="Calibri"/>
              </a:rPr>
              <a:t>Shot</a:t>
            </a:r>
            <a:r>
              <a:rPr sz="2400" spc="-50" dirty="0">
                <a:solidFill>
                  <a:srgbClr val="052E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2E60"/>
                </a:solidFill>
                <a:latin typeface="Calibri"/>
                <a:cs typeface="Calibri"/>
              </a:rPr>
              <a:t>Clock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520" y="1952244"/>
            <a:ext cx="1885314" cy="914400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1975">
              <a:lnSpc>
                <a:spcPts val="2275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1.</a:t>
            </a:r>
            <a:r>
              <a:rPr sz="20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PLAT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99109" marR="119380" indent="-374650">
              <a:lnSpc>
                <a:spcPct val="100000"/>
              </a:lnSpc>
            </a:pPr>
            <a:r>
              <a:rPr sz="20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Pre-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Application Meeting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0967" y="1952244"/>
            <a:ext cx="1885314" cy="914400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75"/>
              </a:lnSpc>
            </a:pPr>
            <a:r>
              <a:rPr sz="20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39725" marR="332740" algn="ctr">
              <a:lnSpc>
                <a:spcPct val="100000"/>
              </a:lnSpc>
            </a:pP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Application Submittal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1415" y="1952244"/>
            <a:ext cx="1885314" cy="914400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75"/>
              </a:lnSpc>
            </a:pPr>
            <a:r>
              <a:rPr sz="20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197485" marR="191770" algn="ctr">
              <a:lnSpc>
                <a:spcPct val="100000"/>
              </a:lnSpc>
            </a:pP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Completeness Check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1864" y="1961388"/>
            <a:ext cx="1885314" cy="913130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65"/>
              </a:lnSpc>
            </a:pPr>
            <a:r>
              <a:rPr sz="20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98425" marR="92075" algn="ctr">
              <a:lnSpc>
                <a:spcPct val="100000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Staff</a:t>
            </a:r>
            <a:r>
              <a:rPr sz="20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Comments 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</a:t>
            </a:r>
            <a:r>
              <a:rPr sz="20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Plat</a:t>
            </a:r>
            <a:r>
              <a:rPr sz="20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Agenda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3688" y="1961388"/>
            <a:ext cx="1885314" cy="752129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20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5.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P&amp;Z</a:t>
            </a:r>
            <a:r>
              <a:rPr sz="20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Action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67307" y="3877957"/>
            <a:ext cx="2226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52E60"/>
                </a:solidFill>
                <a:latin typeface="Calibri"/>
                <a:cs typeface="Calibri"/>
              </a:rPr>
              <a:t>15-</a:t>
            </a:r>
            <a:r>
              <a:rPr sz="2400" dirty="0">
                <a:solidFill>
                  <a:srgbClr val="052E60"/>
                </a:solidFill>
                <a:latin typeface="Calibri"/>
                <a:cs typeface="Calibri"/>
              </a:rPr>
              <a:t>day</a:t>
            </a:r>
            <a:r>
              <a:rPr sz="2400" spc="-50" dirty="0">
                <a:solidFill>
                  <a:srgbClr val="052E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52E60"/>
                </a:solidFill>
                <a:latin typeface="Calibri"/>
                <a:cs typeface="Calibri"/>
              </a:rPr>
              <a:t>Shot</a:t>
            </a:r>
            <a:r>
              <a:rPr sz="2400" spc="-50" dirty="0">
                <a:solidFill>
                  <a:srgbClr val="052E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52E60"/>
                </a:solidFill>
                <a:latin typeface="Calibri"/>
                <a:cs typeface="Calibri"/>
              </a:rPr>
              <a:t>Clock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33688" y="2936748"/>
            <a:ext cx="3069590" cy="1984517"/>
          </a:xfrm>
          <a:prstGeom prst="rect">
            <a:avLst/>
          </a:prstGeom>
          <a:ln w="9525">
            <a:solidFill>
              <a:srgbClr val="052E6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433705" indent="-342900">
              <a:lnSpc>
                <a:spcPct val="100000"/>
              </a:lnSpc>
              <a:spcBef>
                <a:spcPts val="234"/>
              </a:spcBef>
              <a:buAutoNum type="arabicPeriod"/>
              <a:tabLst>
                <a:tab pos="433705" algn="l"/>
              </a:tabLst>
            </a:pPr>
            <a:r>
              <a:rPr sz="1800" spc="-10" dirty="0">
                <a:latin typeface="Calibri"/>
                <a:cs typeface="Calibri"/>
              </a:rPr>
              <a:t>Approve</a:t>
            </a:r>
            <a:endParaRPr sz="1800" dirty="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33705" algn="l"/>
              </a:tabLst>
            </a:pPr>
            <a:r>
              <a:rPr sz="1800" dirty="0">
                <a:latin typeface="Calibri"/>
                <a:cs typeface="Calibri"/>
              </a:rPr>
              <a:t>Approve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Conditions</a:t>
            </a:r>
            <a:endParaRPr sz="1800" dirty="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33705" algn="l"/>
              </a:tabLst>
            </a:pPr>
            <a:r>
              <a:rPr sz="1800" dirty="0">
                <a:latin typeface="Calibri"/>
                <a:cs typeface="Calibri"/>
              </a:rPr>
              <a:t>Approve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30-</a:t>
            </a:r>
            <a:r>
              <a:rPr sz="1800" dirty="0">
                <a:latin typeface="Calibri"/>
                <a:cs typeface="Calibri"/>
              </a:rPr>
              <a:t>day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Extension</a:t>
            </a:r>
            <a:endParaRPr sz="1800" dirty="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33705" algn="l"/>
              </a:tabLst>
            </a:pP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Disapproved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1615" y="4485132"/>
            <a:ext cx="2292350" cy="538609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55"/>
              </a:lnSpc>
            </a:pPr>
            <a:r>
              <a:rPr sz="20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6.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2210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Applicant</a:t>
            </a:r>
            <a:r>
              <a:rPr sz="20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Response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22191" y="4475988"/>
            <a:ext cx="1957070" cy="538480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ts val="1989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Staff</a:t>
            </a:r>
            <a:r>
              <a:rPr sz="20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Comments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219075">
              <a:lnSpc>
                <a:spcPts val="2245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</a:t>
            </a:r>
            <a:r>
              <a:rPr sz="20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Plat</a:t>
            </a:r>
            <a:r>
              <a:rPr sz="2000" b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Agenda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9052" y="4485132"/>
            <a:ext cx="1885314" cy="395621"/>
          </a:xfrm>
          <a:prstGeom prst="rect">
            <a:avLst/>
          </a:prstGeom>
          <a:solidFill>
            <a:srgbClr val="63A7F7"/>
          </a:solidFill>
          <a:ln w="15875">
            <a:solidFill>
              <a:srgbClr val="032D45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685"/>
              </a:spcBef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P&amp;Z</a:t>
            </a:r>
            <a:r>
              <a:rPr sz="20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Action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50416" y="1735830"/>
            <a:ext cx="7327265" cy="3235960"/>
            <a:chOff x="2550416" y="1735830"/>
            <a:chExt cx="7327265" cy="3235960"/>
          </a:xfrm>
        </p:grpSpPr>
        <p:sp>
          <p:nvSpPr>
            <p:cNvPr id="19" name="object 19"/>
            <p:cNvSpPr/>
            <p:nvPr/>
          </p:nvSpPr>
          <p:spPr>
            <a:xfrm>
              <a:off x="8417051" y="2334767"/>
              <a:ext cx="516890" cy="311150"/>
            </a:xfrm>
            <a:custGeom>
              <a:avLst/>
              <a:gdLst/>
              <a:ahLst/>
              <a:cxnLst/>
              <a:rect l="l" t="t" r="r" b="b"/>
              <a:pathLst>
                <a:path w="516890" h="311150">
                  <a:moveTo>
                    <a:pt x="361188" y="0"/>
                  </a:moveTo>
                  <a:lnTo>
                    <a:pt x="361188" y="77724"/>
                  </a:lnTo>
                  <a:lnTo>
                    <a:pt x="0" y="77724"/>
                  </a:lnTo>
                  <a:lnTo>
                    <a:pt x="0" y="233172"/>
                  </a:lnTo>
                  <a:lnTo>
                    <a:pt x="361188" y="233172"/>
                  </a:lnTo>
                  <a:lnTo>
                    <a:pt x="361188" y="310896"/>
                  </a:lnTo>
                  <a:lnTo>
                    <a:pt x="516636" y="155448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17051" y="2334767"/>
              <a:ext cx="516890" cy="311150"/>
            </a:xfrm>
            <a:custGeom>
              <a:avLst/>
              <a:gdLst/>
              <a:ahLst/>
              <a:cxnLst/>
              <a:rect l="l" t="t" r="r" b="b"/>
              <a:pathLst>
                <a:path w="516890" h="311150">
                  <a:moveTo>
                    <a:pt x="0" y="77724"/>
                  </a:moveTo>
                  <a:lnTo>
                    <a:pt x="361188" y="77724"/>
                  </a:lnTo>
                  <a:lnTo>
                    <a:pt x="361188" y="0"/>
                  </a:lnTo>
                  <a:lnTo>
                    <a:pt x="516636" y="155448"/>
                  </a:lnTo>
                  <a:lnTo>
                    <a:pt x="361188" y="310896"/>
                  </a:lnTo>
                  <a:lnTo>
                    <a:pt x="361188" y="233172"/>
                  </a:lnTo>
                  <a:lnTo>
                    <a:pt x="0" y="233172"/>
                  </a:lnTo>
                  <a:lnTo>
                    <a:pt x="0" y="77724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3712" y="4608575"/>
              <a:ext cx="551815" cy="311150"/>
            </a:xfrm>
            <a:custGeom>
              <a:avLst/>
              <a:gdLst/>
              <a:ahLst/>
              <a:cxnLst/>
              <a:rect l="l" t="t" r="r" b="b"/>
              <a:pathLst>
                <a:path w="551815" h="311150">
                  <a:moveTo>
                    <a:pt x="155448" y="0"/>
                  </a:moveTo>
                  <a:lnTo>
                    <a:pt x="0" y="155448"/>
                  </a:lnTo>
                  <a:lnTo>
                    <a:pt x="155448" y="310896"/>
                  </a:lnTo>
                  <a:lnTo>
                    <a:pt x="155448" y="233172"/>
                  </a:lnTo>
                  <a:lnTo>
                    <a:pt x="551688" y="233172"/>
                  </a:lnTo>
                  <a:lnTo>
                    <a:pt x="551688" y="77724"/>
                  </a:lnTo>
                  <a:lnTo>
                    <a:pt x="155448" y="777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63712" y="4608575"/>
              <a:ext cx="551815" cy="311150"/>
            </a:xfrm>
            <a:custGeom>
              <a:avLst/>
              <a:gdLst/>
              <a:ahLst/>
              <a:cxnLst/>
              <a:rect l="l" t="t" r="r" b="b"/>
              <a:pathLst>
                <a:path w="551815" h="311150">
                  <a:moveTo>
                    <a:pt x="551688" y="233172"/>
                  </a:moveTo>
                  <a:lnTo>
                    <a:pt x="155448" y="233172"/>
                  </a:lnTo>
                  <a:lnTo>
                    <a:pt x="155448" y="310896"/>
                  </a:lnTo>
                  <a:lnTo>
                    <a:pt x="0" y="155448"/>
                  </a:lnTo>
                  <a:lnTo>
                    <a:pt x="155448" y="0"/>
                  </a:lnTo>
                  <a:lnTo>
                    <a:pt x="155448" y="77724"/>
                  </a:lnTo>
                  <a:lnTo>
                    <a:pt x="551688" y="77724"/>
                  </a:lnTo>
                  <a:lnTo>
                    <a:pt x="551688" y="233172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6432" y="4652772"/>
              <a:ext cx="347980" cy="311150"/>
            </a:xfrm>
            <a:custGeom>
              <a:avLst/>
              <a:gdLst/>
              <a:ahLst/>
              <a:cxnLst/>
              <a:rect l="l" t="t" r="r" b="b"/>
              <a:pathLst>
                <a:path w="347979" h="311150">
                  <a:moveTo>
                    <a:pt x="155448" y="0"/>
                  </a:moveTo>
                  <a:lnTo>
                    <a:pt x="0" y="155447"/>
                  </a:lnTo>
                  <a:lnTo>
                    <a:pt x="155448" y="310895"/>
                  </a:lnTo>
                  <a:lnTo>
                    <a:pt x="155448" y="233171"/>
                  </a:lnTo>
                  <a:lnTo>
                    <a:pt x="347472" y="233171"/>
                  </a:lnTo>
                  <a:lnTo>
                    <a:pt x="347472" y="77723"/>
                  </a:lnTo>
                  <a:lnTo>
                    <a:pt x="155448" y="7772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6432" y="4652772"/>
              <a:ext cx="347980" cy="311150"/>
            </a:xfrm>
            <a:custGeom>
              <a:avLst/>
              <a:gdLst/>
              <a:ahLst/>
              <a:cxnLst/>
              <a:rect l="l" t="t" r="r" b="b"/>
              <a:pathLst>
                <a:path w="347979" h="311150">
                  <a:moveTo>
                    <a:pt x="347472" y="233171"/>
                  </a:moveTo>
                  <a:lnTo>
                    <a:pt x="155448" y="233171"/>
                  </a:lnTo>
                  <a:lnTo>
                    <a:pt x="155448" y="310895"/>
                  </a:lnTo>
                  <a:lnTo>
                    <a:pt x="0" y="155447"/>
                  </a:lnTo>
                  <a:lnTo>
                    <a:pt x="155448" y="0"/>
                  </a:lnTo>
                  <a:lnTo>
                    <a:pt x="155448" y="77723"/>
                  </a:lnTo>
                  <a:lnTo>
                    <a:pt x="347472" y="77723"/>
                  </a:lnTo>
                  <a:lnTo>
                    <a:pt x="347472" y="233171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5440" y="1792985"/>
              <a:ext cx="4356735" cy="0"/>
            </a:xfrm>
            <a:custGeom>
              <a:avLst/>
              <a:gdLst/>
              <a:ahLst/>
              <a:cxnLst/>
              <a:rect l="l" t="t" r="r" b="b"/>
              <a:pathLst>
                <a:path w="4356734">
                  <a:moveTo>
                    <a:pt x="0" y="0"/>
                  </a:moveTo>
                  <a:lnTo>
                    <a:pt x="4356646" y="0"/>
                  </a:lnTo>
                </a:path>
              </a:pathLst>
            </a:custGeom>
            <a:ln w="38100">
              <a:solidFill>
                <a:srgbClr val="052E6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30190" y="1735835"/>
              <a:ext cx="4547235" cy="114300"/>
            </a:xfrm>
            <a:custGeom>
              <a:avLst/>
              <a:gdLst/>
              <a:ahLst/>
              <a:cxnLst/>
              <a:rect l="l" t="t" r="r" b="b"/>
              <a:pathLst>
                <a:path w="4547234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4547234" h="114300">
                  <a:moveTo>
                    <a:pt x="4547146" y="57150"/>
                  </a:moveTo>
                  <a:lnTo>
                    <a:pt x="4432846" y="0"/>
                  </a:lnTo>
                  <a:lnTo>
                    <a:pt x="4432846" y="114300"/>
                  </a:lnTo>
                  <a:lnTo>
                    <a:pt x="4547146" y="57150"/>
                  </a:lnTo>
                  <a:close/>
                </a:path>
              </a:pathLst>
            </a:custGeom>
            <a:solidFill>
              <a:srgbClr val="052E6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45664" y="4274057"/>
              <a:ext cx="4356735" cy="0"/>
            </a:xfrm>
            <a:custGeom>
              <a:avLst/>
              <a:gdLst/>
              <a:ahLst/>
              <a:cxnLst/>
              <a:rect l="l" t="t" r="r" b="b"/>
              <a:pathLst>
                <a:path w="4356734">
                  <a:moveTo>
                    <a:pt x="0" y="0"/>
                  </a:moveTo>
                  <a:lnTo>
                    <a:pt x="4356646" y="0"/>
                  </a:lnTo>
                </a:path>
              </a:pathLst>
            </a:custGeom>
            <a:ln w="38100">
              <a:solidFill>
                <a:srgbClr val="052E6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50414" y="4216907"/>
              <a:ext cx="4547235" cy="114300"/>
            </a:xfrm>
            <a:custGeom>
              <a:avLst/>
              <a:gdLst/>
              <a:ahLst/>
              <a:cxnLst/>
              <a:rect l="l" t="t" r="r" b="b"/>
              <a:pathLst>
                <a:path w="4547234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4547234" h="114300">
                  <a:moveTo>
                    <a:pt x="4547146" y="57150"/>
                  </a:moveTo>
                  <a:lnTo>
                    <a:pt x="4432846" y="0"/>
                  </a:lnTo>
                  <a:lnTo>
                    <a:pt x="4432846" y="114300"/>
                  </a:lnTo>
                  <a:lnTo>
                    <a:pt x="4547146" y="57150"/>
                  </a:lnTo>
                  <a:close/>
                </a:path>
              </a:pathLst>
            </a:custGeom>
            <a:solidFill>
              <a:srgbClr val="052E6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59052" y="5113020"/>
            <a:ext cx="3069590" cy="861774"/>
          </a:xfrm>
          <a:prstGeom prst="rect">
            <a:avLst/>
          </a:prstGeom>
          <a:ln w="9525">
            <a:solidFill>
              <a:srgbClr val="052E6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34340" algn="l"/>
              </a:tabLst>
            </a:pPr>
            <a:r>
              <a:rPr sz="1800" spc="-10" dirty="0">
                <a:latin typeface="Calibri"/>
                <a:cs typeface="Calibri"/>
              </a:rPr>
              <a:t>Approve</a:t>
            </a:r>
            <a:endParaRPr sz="1800" dirty="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sz="1800" dirty="0">
                <a:latin typeface="Calibri"/>
                <a:cs typeface="Calibri"/>
              </a:rPr>
              <a:t>Approve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Conditions</a:t>
            </a:r>
            <a:endParaRPr sz="1800" dirty="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Denied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480" y="3127245"/>
            <a:ext cx="0" cy="2851785"/>
          </a:xfrm>
          <a:custGeom>
            <a:avLst/>
            <a:gdLst/>
            <a:ahLst/>
            <a:cxnLst/>
            <a:rect l="l" t="t" r="r" b="b"/>
            <a:pathLst>
              <a:path h="2851785">
                <a:moveTo>
                  <a:pt x="0" y="2851619"/>
                </a:moveTo>
                <a:lnTo>
                  <a:pt x="0" y="0"/>
                </a:lnTo>
              </a:path>
            </a:pathLst>
          </a:custGeom>
          <a:ln w="76200">
            <a:solidFill>
              <a:srgbClr val="869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8340" y="2165044"/>
            <a:ext cx="5861685" cy="3816985"/>
            <a:chOff x="678191" y="2264346"/>
            <a:chExt cx="5861685" cy="3816985"/>
          </a:xfrm>
        </p:grpSpPr>
        <p:sp>
          <p:nvSpPr>
            <p:cNvPr id="34" name="object 34"/>
            <p:cNvSpPr/>
            <p:nvPr/>
          </p:nvSpPr>
          <p:spPr>
            <a:xfrm>
              <a:off x="903732" y="5762243"/>
              <a:ext cx="655320" cy="311150"/>
            </a:xfrm>
            <a:custGeom>
              <a:avLst/>
              <a:gdLst/>
              <a:ahLst/>
              <a:cxnLst/>
              <a:rect l="l" t="t" r="r" b="b"/>
              <a:pathLst>
                <a:path w="655319" h="311150">
                  <a:moveTo>
                    <a:pt x="155448" y="0"/>
                  </a:moveTo>
                  <a:lnTo>
                    <a:pt x="0" y="155447"/>
                  </a:lnTo>
                  <a:lnTo>
                    <a:pt x="155448" y="310895"/>
                  </a:lnTo>
                  <a:lnTo>
                    <a:pt x="155448" y="233171"/>
                  </a:lnTo>
                  <a:lnTo>
                    <a:pt x="655320" y="233171"/>
                  </a:lnTo>
                  <a:lnTo>
                    <a:pt x="655320" y="77723"/>
                  </a:lnTo>
                  <a:lnTo>
                    <a:pt x="155448" y="7772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3732" y="5762243"/>
              <a:ext cx="655320" cy="311150"/>
            </a:xfrm>
            <a:custGeom>
              <a:avLst/>
              <a:gdLst/>
              <a:ahLst/>
              <a:cxnLst/>
              <a:rect l="l" t="t" r="r" b="b"/>
              <a:pathLst>
                <a:path w="655319" h="311150">
                  <a:moveTo>
                    <a:pt x="655320" y="233171"/>
                  </a:moveTo>
                  <a:lnTo>
                    <a:pt x="155448" y="233171"/>
                  </a:lnTo>
                  <a:lnTo>
                    <a:pt x="155448" y="310895"/>
                  </a:lnTo>
                  <a:lnTo>
                    <a:pt x="0" y="155447"/>
                  </a:lnTo>
                  <a:lnTo>
                    <a:pt x="155448" y="0"/>
                  </a:lnTo>
                  <a:lnTo>
                    <a:pt x="155448" y="77723"/>
                  </a:lnTo>
                  <a:lnTo>
                    <a:pt x="655320" y="77723"/>
                  </a:lnTo>
                  <a:lnTo>
                    <a:pt x="655320" y="233171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8191" y="2936742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114287" y="0"/>
                  </a:moveTo>
                  <a:lnTo>
                    <a:pt x="0" y="228612"/>
                  </a:lnTo>
                  <a:lnTo>
                    <a:pt x="228600" y="228600"/>
                  </a:lnTo>
                  <a:lnTo>
                    <a:pt x="114287" y="0"/>
                  </a:lnTo>
                  <a:close/>
                </a:path>
              </a:pathLst>
            </a:custGeom>
            <a:solidFill>
              <a:srgbClr val="86919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79008" y="4652772"/>
              <a:ext cx="292735" cy="311150"/>
            </a:xfrm>
            <a:custGeom>
              <a:avLst/>
              <a:gdLst/>
              <a:ahLst/>
              <a:cxnLst/>
              <a:rect l="l" t="t" r="r" b="b"/>
              <a:pathLst>
                <a:path w="292735" h="311150">
                  <a:moveTo>
                    <a:pt x="146304" y="0"/>
                  </a:moveTo>
                  <a:lnTo>
                    <a:pt x="0" y="155447"/>
                  </a:lnTo>
                  <a:lnTo>
                    <a:pt x="146304" y="310895"/>
                  </a:lnTo>
                  <a:lnTo>
                    <a:pt x="146304" y="233171"/>
                  </a:lnTo>
                  <a:lnTo>
                    <a:pt x="292608" y="233171"/>
                  </a:lnTo>
                  <a:lnTo>
                    <a:pt x="292608" y="77723"/>
                  </a:lnTo>
                  <a:lnTo>
                    <a:pt x="146304" y="77723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79008" y="4652772"/>
              <a:ext cx="292735" cy="311150"/>
            </a:xfrm>
            <a:custGeom>
              <a:avLst/>
              <a:gdLst/>
              <a:ahLst/>
              <a:cxnLst/>
              <a:rect l="l" t="t" r="r" b="b"/>
              <a:pathLst>
                <a:path w="292735" h="311150">
                  <a:moveTo>
                    <a:pt x="292608" y="233171"/>
                  </a:moveTo>
                  <a:lnTo>
                    <a:pt x="146304" y="233171"/>
                  </a:lnTo>
                  <a:lnTo>
                    <a:pt x="146304" y="310895"/>
                  </a:lnTo>
                  <a:lnTo>
                    <a:pt x="0" y="155447"/>
                  </a:lnTo>
                  <a:lnTo>
                    <a:pt x="146304" y="0"/>
                  </a:lnTo>
                  <a:lnTo>
                    <a:pt x="146304" y="77723"/>
                  </a:lnTo>
                  <a:lnTo>
                    <a:pt x="292608" y="77723"/>
                  </a:lnTo>
                  <a:lnTo>
                    <a:pt x="292608" y="233171"/>
                  </a:lnTo>
                  <a:close/>
                </a:path>
              </a:pathLst>
            </a:custGeom>
            <a:ln w="15874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35708" y="2272283"/>
              <a:ext cx="175260" cy="311150"/>
            </a:xfrm>
            <a:custGeom>
              <a:avLst/>
              <a:gdLst/>
              <a:ahLst/>
              <a:cxnLst/>
              <a:rect l="l" t="t" r="r" b="b"/>
              <a:pathLst>
                <a:path w="175260" h="311150">
                  <a:moveTo>
                    <a:pt x="87630" y="0"/>
                  </a:moveTo>
                  <a:lnTo>
                    <a:pt x="87630" y="77724"/>
                  </a:lnTo>
                  <a:lnTo>
                    <a:pt x="0" y="77724"/>
                  </a:lnTo>
                  <a:lnTo>
                    <a:pt x="0" y="233172"/>
                  </a:lnTo>
                  <a:lnTo>
                    <a:pt x="87630" y="233172"/>
                  </a:lnTo>
                  <a:lnTo>
                    <a:pt x="87630" y="310896"/>
                  </a:lnTo>
                  <a:lnTo>
                    <a:pt x="175260" y="155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35708" y="2272283"/>
              <a:ext cx="175260" cy="311150"/>
            </a:xfrm>
            <a:custGeom>
              <a:avLst/>
              <a:gdLst/>
              <a:ahLst/>
              <a:cxnLst/>
              <a:rect l="l" t="t" r="r" b="b"/>
              <a:pathLst>
                <a:path w="175260" h="311150">
                  <a:moveTo>
                    <a:pt x="0" y="77724"/>
                  </a:moveTo>
                  <a:lnTo>
                    <a:pt x="87630" y="77724"/>
                  </a:lnTo>
                  <a:lnTo>
                    <a:pt x="87630" y="0"/>
                  </a:lnTo>
                  <a:lnTo>
                    <a:pt x="175260" y="155448"/>
                  </a:lnTo>
                  <a:lnTo>
                    <a:pt x="87630" y="310896"/>
                  </a:lnTo>
                  <a:lnTo>
                    <a:pt x="87630" y="233172"/>
                  </a:lnTo>
                  <a:lnTo>
                    <a:pt x="0" y="233172"/>
                  </a:lnTo>
                  <a:lnTo>
                    <a:pt x="0" y="77724"/>
                  </a:lnTo>
                  <a:close/>
                </a:path>
              </a:pathLst>
            </a:custGeom>
            <a:ln w="15874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6155" y="2272283"/>
              <a:ext cx="175260" cy="311150"/>
            </a:xfrm>
            <a:custGeom>
              <a:avLst/>
              <a:gdLst/>
              <a:ahLst/>
              <a:cxnLst/>
              <a:rect l="l" t="t" r="r" b="b"/>
              <a:pathLst>
                <a:path w="175260" h="311150">
                  <a:moveTo>
                    <a:pt x="87630" y="0"/>
                  </a:moveTo>
                  <a:lnTo>
                    <a:pt x="87630" y="77724"/>
                  </a:lnTo>
                  <a:lnTo>
                    <a:pt x="0" y="77724"/>
                  </a:lnTo>
                  <a:lnTo>
                    <a:pt x="0" y="233172"/>
                  </a:lnTo>
                  <a:lnTo>
                    <a:pt x="87630" y="233172"/>
                  </a:lnTo>
                  <a:lnTo>
                    <a:pt x="87630" y="310896"/>
                  </a:lnTo>
                  <a:lnTo>
                    <a:pt x="175260" y="155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96155" y="2272283"/>
              <a:ext cx="175260" cy="311150"/>
            </a:xfrm>
            <a:custGeom>
              <a:avLst/>
              <a:gdLst/>
              <a:ahLst/>
              <a:cxnLst/>
              <a:rect l="l" t="t" r="r" b="b"/>
              <a:pathLst>
                <a:path w="175260" h="311150">
                  <a:moveTo>
                    <a:pt x="0" y="77724"/>
                  </a:moveTo>
                  <a:lnTo>
                    <a:pt x="87630" y="77724"/>
                  </a:lnTo>
                  <a:lnTo>
                    <a:pt x="87630" y="0"/>
                  </a:lnTo>
                  <a:lnTo>
                    <a:pt x="175260" y="155448"/>
                  </a:lnTo>
                  <a:lnTo>
                    <a:pt x="87630" y="310896"/>
                  </a:lnTo>
                  <a:lnTo>
                    <a:pt x="87630" y="233172"/>
                  </a:lnTo>
                  <a:lnTo>
                    <a:pt x="0" y="233172"/>
                  </a:lnTo>
                  <a:lnTo>
                    <a:pt x="0" y="77724"/>
                  </a:lnTo>
                  <a:close/>
                </a:path>
              </a:pathLst>
            </a:custGeom>
            <a:ln w="15874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56604" y="2292095"/>
              <a:ext cx="175260" cy="311150"/>
            </a:xfrm>
            <a:custGeom>
              <a:avLst/>
              <a:gdLst/>
              <a:ahLst/>
              <a:cxnLst/>
              <a:rect l="l" t="t" r="r" b="b"/>
              <a:pathLst>
                <a:path w="175259" h="311150">
                  <a:moveTo>
                    <a:pt x="87630" y="0"/>
                  </a:moveTo>
                  <a:lnTo>
                    <a:pt x="87630" y="77724"/>
                  </a:lnTo>
                  <a:lnTo>
                    <a:pt x="0" y="77724"/>
                  </a:lnTo>
                  <a:lnTo>
                    <a:pt x="0" y="233172"/>
                  </a:lnTo>
                  <a:lnTo>
                    <a:pt x="87630" y="233172"/>
                  </a:lnTo>
                  <a:lnTo>
                    <a:pt x="87630" y="310896"/>
                  </a:lnTo>
                  <a:lnTo>
                    <a:pt x="175260" y="155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56604" y="2292095"/>
              <a:ext cx="175260" cy="311150"/>
            </a:xfrm>
            <a:custGeom>
              <a:avLst/>
              <a:gdLst/>
              <a:ahLst/>
              <a:cxnLst/>
              <a:rect l="l" t="t" r="r" b="b"/>
              <a:pathLst>
                <a:path w="175259" h="311150">
                  <a:moveTo>
                    <a:pt x="0" y="77724"/>
                  </a:moveTo>
                  <a:lnTo>
                    <a:pt x="87630" y="77724"/>
                  </a:lnTo>
                  <a:lnTo>
                    <a:pt x="87630" y="0"/>
                  </a:lnTo>
                  <a:lnTo>
                    <a:pt x="175260" y="155448"/>
                  </a:lnTo>
                  <a:lnTo>
                    <a:pt x="87630" y="310896"/>
                  </a:lnTo>
                  <a:lnTo>
                    <a:pt x="87630" y="233172"/>
                  </a:lnTo>
                  <a:lnTo>
                    <a:pt x="0" y="233172"/>
                  </a:lnTo>
                  <a:lnTo>
                    <a:pt x="0" y="77724"/>
                  </a:lnTo>
                  <a:close/>
                </a:path>
              </a:pathLst>
            </a:custGeom>
            <a:ln w="15874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87641" y="3875057"/>
            <a:ext cx="260071" cy="2024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7.</a:t>
            </a:r>
            <a:r>
              <a:rPr sz="20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New</a:t>
            </a:r>
            <a:r>
              <a:rPr sz="20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Application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0723" y="4323588"/>
            <a:ext cx="525780" cy="375285"/>
          </a:xfrm>
          <a:custGeom>
            <a:avLst/>
            <a:gdLst/>
            <a:ahLst/>
            <a:cxnLst/>
            <a:rect l="l" t="t" r="r" b="b"/>
            <a:pathLst>
              <a:path w="525779" h="375285">
                <a:moveTo>
                  <a:pt x="0" y="0"/>
                </a:moveTo>
                <a:lnTo>
                  <a:pt x="525779" y="0"/>
                </a:lnTo>
                <a:lnTo>
                  <a:pt x="525779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6918" y="4357103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0822" y="2475026"/>
            <a:ext cx="38906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GETTING</a:t>
            </a:r>
            <a:r>
              <a:rPr sz="36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“APPROVED</a:t>
            </a:r>
            <a:r>
              <a:rPr sz="3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CONDITIONS”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2952" y="1160437"/>
            <a:ext cx="5824220" cy="14287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/>
              <a:t>Pursuant</a:t>
            </a:r>
            <a:r>
              <a:rPr sz="2000" spc="-70" dirty="0"/>
              <a:t> </a:t>
            </a:r>
            <a:r>
              <a:rPr sz="2000" dirty="0"/>
              <a:t>to</a:t>
            </a:r>
            <a:r>
              <a:rPr sz="2000" spc="-50" dirty="0"/>
              <a:t> </a:t>
            </a:r>
            <a:r>
              <a:rPr sz="2000" dirty="0"/>
              <a:t>HB3167,</a:t>
            </a:r>
            <a:r>
              <a:rPr sz="2000" spc="-60" dirty="0"/>
              <a:t> </a:t>
            </a:r>
            <a:r>
              <a:rPr sz="2000" dirty="0"/>
              <a:t>the</a:t>
            </a:r>
            <a:r>
              <a:rPr sz="2000" spc="-65" dirty="0"/>
              <a:t> </a:t>
            </a:r>
            <a:r>
              <a:rPr sz="2000" dirty="0"/>
              <a:t>Planning</a:t>
            </a:r>
            <a:r>
              <a:rPr sz="2000" spc="-45" dirty="0"/>
              <a:t> </a:t>
            </a:r>
            <a:r>
              <a:rPr sz="2000" spc="-10" dirty="0"/>
              <a:t>Commission </a:t>
            </a:r>
            <a:r>
              <a:rPr sz="2000" dirty="0"/>
              <a:t>must</a:t>
            </a:r>
            <a:r>
              <a:rPr sz="2000" spc="-65" dirty="0"/>
              <a:t> </a:t>
            </a:r>
            <a:r>
              <a:rPr sz="2000" dirty="0"/>
              <a:t>approve,</a:t>
            </a:r>
            <a:r>
              <a:rPr sz="2000" spc="-70" dirty="0"/>
              <a:t> </a:t>
            </a:r>
            <a:r>
              <a:rPr sz="2000" dirty="0"/>
              <a:t>approve</a:t>
            </a:r>
            <a:r>
              <a:rPr sz="2000" spc="-65" dirty="0"/>
              <a:t> </a:t>
            </a:r>
            <a:r>
              <a:rPr sz="2000" dirty="0"/>
              <a:t>with</a:t>
            </a:r>
            <a:r>
              <a:rPr sz="2000" spc="-50" dirty="0"/>
              <a:t> </a:t>
            </a:r>
            <a:r>
              <a:rPr sz="2000" dirty="0"/>
              <a:t>conditions,</a:t>
            </a:r>
            <a:r>
              <a:rPr sz="2000" spc="-35" dirty="0"/>
              <a:t> </a:t>
            </a:r>
            <a:r>
              <a:rPr sz="2000" spc="-25" dirty="0"/>
              <a:t>or </a:t>
            </a:r>
            <a:r>
              <a:rPr sz="2000" dirty="0"/>
              <a:t>disapprove</a:t>
            </a:r>
            <a:r>
              <a:rPr sz="2000" spc="-55" dirty="0"/>
              <a:t> </a:t>
            </a:r>
            <a:r>
              <a:rPr sz="2000" dirty="0"/>
              <a:t>all</a:t>
            </a:r>
            <a:r>
              <a:rPr sz="2000" spc="-40" dirty="0"/>
              <a:t> </a:t>
            </a:r>
            <a:r>
              <a:rPr sz="2000" dirty="0"/>
              <a:t>plats</a:t>
            </a:r>
            <a:r>
              <a:rPr sz="2000" spc="-60" dirty="0"/>
              <a:t> </a:t>
            </a:r>
            <a:r>
              <a:rPr sz="2000" dirty="0"/>
              <a:t>-</a:t>
            </a:r>
            <a:r>
              <a:rPr sz="2000" spc="-30" dirty="0"/>
              <a:t> </a:t>
            </a:r>
            <a:r>
              <a:rPr sz="2000" dirty="0"/>
              <a:t>preliminary,</a:t>
            </a:r>
            <a:r>
              <a:rPr sz="2000" spc="-50" dirty="0"/>
              <a:t> </a:t>
            </a:r>
            <a:r>
              <a:rPr sz="2000" dirty="0"/>
              <a:t>final,</a:t>
            </a:r>
            <a:r>
              <a:rPr sz="2000" spc="-40" dirty="0"/>
              <a:t> </a:t>
            </a:r>
            <a:r>
              <a:rPr sz="2000" spc="-25" dirty="0"/>
              <a:t>and </a:t>
            </a:r>
            <a:r>
              <a:rPr sz="2000" dirty="0"/>
              <a:t>replats</a:t>
            </a:r>
            <a:r>
              <a:rPr sz="2000" spc="-55" dirty="0"/>
              <a:t> </a:t>
            </a:r>
            <a:r>
              <a:rPr sz="2000" dirty="0"/>
              <a:t>-</a:t>
            </a:r>
            <a:r>
              <a:rPr sz="2000" spc="-15" dirty="0"/>
              <a:t> </a:t>
            </a:r>
            <a:r>
              <a:rPr sz="2000" dirty="0"/>
              <a:t>as</a:t>
            </a:r>
            <a:r>
              <a:rPr sz="2000" spc="-20" dirty="0"/>
              <a:t> </a:t>
            </a:r>
            <a:r>
              <a:rPr sz="2000" dirty="0"/>
              <a:t>well</a:t>
            </a:r>
            <a:r>
              <a:rPr sz="2000" spc="-25" dirty="0"/>
              <a:t> </a:t>
            </a:r>
            <a:r>
              <a:rPr sz="2000" dirty="0"/>
              <a:t>as</a:t>
            </a:r>
            <a:r>
              <a:rPr sz="2000" spc="-20" dirty="0"/>
              <a:t> </a:t>
            </a:r>
            <a:r>
              <a:rPr sz="2000" dirty="0"/>
              <a:t>any</a:t>
            </a:r>
            <a:r>
              <a:rPr sz="2000" spc="-15" dirty="0"/>
              <a:t> </a:t>
            </a:r>
            <a:r>
              <a:rPr sz="2000" dirty="0"/>
              <a:t>site</a:t>
            </a:r>
            <a:r>
              <a:rPr sz="2000" spc="-40" dirty="0"/>
              <a:t> </a:t>
            </a:r>
            <a:r>
              <a:rPr sz="2000" dirty="0"/>
              <a:t>plans</a:t>
            </a:r>
            <a:r>
              <a:rPr sz="2000" spc="-30" dirty="0"/>
              <a:t> </a:t>
            </a:r>
            <a:r>
              <a:rPr sz="2000" dirty="0"/>
              <a:t>or</a:t>
            </a:r>
            <a:r>
              <a:rPr sz="2000" spc="-10" dirty="0"/>
              <a:t> engineering </a:t>
            </a:r>
            <a:r>
              <a:rPr sz="2000" dirty="0"/>
              <a:t>plans</a:t>
            </a:r>
            <a:r>
              <a:rPr sz="2000" spc="-40" dirty="0"/>
              <a:t> </a:t>
            </a:r>
            <a:r>
              <a:rPr sz="2000" dirty="0"/>
              <a:t>associated</a:t>
            </a:r>
            <a:r>
              <a:rPr sz="2000" spc="-60" dirty="0"/>
              <a:t> </a:t>
            </a:r>
            <a:r>
              <a:rPr sz="2000" dirty="0"/>
              <a:t>with</a:t>
            </a:r>
            <a:r>
              <a:rPr sz="2000" spc="-40" dirty="0"/>
              <a:t> </a:t>
            </a:r>
            <a:r>
              <a:rPr sz="2000" dirty="0"/>
              <a:t>those</a:t>
            </a:r>
            <a:r>
              <a:rPr sz="2000" spc="-40" dirty="0"/>
              <a:t> </a:t>
            </a:r>
            <a:r>
              <a:rPr sz="2000" spc="-10" dirty="0"/>
              <a:t>plats.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762952" y="2669197"/>
            <a:ext cx="5325110" cy="2804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7020" algn="just">
              <a:lnSpc>
                <a:spcPts val="2160"/>
              </a:lnSpc>
              <a:spcBef>
                <a:spcPts val="37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Amending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plats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minor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plats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approved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administratively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conditions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deficiencies.</a:t>
            </a:r>
            <a:endParaRPr sz="2000">
              <a:latin typeface="Century Gothic"/>
              <a:cs typeface="Century Gothic"/>
            </a:endParaRPr>
          </a:p>
          <a:p>
            <a:pPr marL="469900" algn="just">
              <a:lnSpc>
                <a:spcPct val="100000"/>
              </a:lnSpc>
              <a:spcBef>
                <a:spcPts val="79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Minor.</a:t>
            </a:r>
            <a:r>
              <a:rPr sz="1800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Unplatted;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four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fewer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lots</a:t>
            </a:r>
            <a:endParaRPr sz="1800">
              <a:latin typeface="Century Gothic"/>
              <a:cs typeface="Century Gothic"/>
            </a:endParaRPr>
          </a:p>
          <a:p>
            <a:pPr marL="469900" algn="just">
              <a:lnSpc>
                <a:spcPct val="100000"/>
              </a:lnSpc>
              <a:spcBef>
                <a:spcPts val="81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Amending.</a:t>
            </a:r>
            <a:r>
              <a:rPr sz="1800" spc="4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Review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purposes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11</a:t>
            </a:r>
            <a:endParaRPr sz="18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Conveyance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plats</a:t>
            </a:r>
            <a:endParaRPr sz="2000">
              <a:latin typeface="Century Gothic"/>
              <a:cs typeface="Century Gothic"/>
            </a:endParaRPr>
          </a:p>
          <a:p>
            <a:pPr marL="469900" algn="just">
              <a:lnSpc>
                <a:spcPct val="100000"/>
              </a:lnSpc>
              <a:spcBef>
                <a:spcPts val="82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subdividing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only</a:t>
            </a:r>
            <a:endParaRPr sz="1800">
              <a:latin typeface="Century Gothic"/>
              <a:cs typeface="Century Gothic"/>
            </a:endParaRPr>
          </a:p>
          <a:p>
            <a:pPr marL="469900" algn="just">
              <a:lnSpc>
                <a:spcPct val="100000"/>
              </a:lnSpc>
              <a:spcBef>
                <a:spcPts val="81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Parcels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“developable”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1720" y="2957893"/>
            <a:ext cx="3002915" cy="3218815"/>
            <a:chOff x="9201720" y="2957893"/>
            <a:chExt cx="3002915" cy="3218815"/>
          </a:xfrm>
        </p:grpSpPr>
        <p:sp>
          <p:nvSpPr>
            <p:cNvPr id="8" name="object 8"/>
            <p:cNvSpPr/>
            <p:nvPr/>
          </p:nvSpPr>
          <p:spPr>
            <a:xfrm>
              <a:off x="11276077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2" y="0"/>
                  </a:moveTo>
                  <a:lnTo>
                    <a:pt x="0" y="912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6483" y="3189731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58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1577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529" y="0"/>
                  </a:moveTo>
                  <a:lnTo>
                    <a:pt x="0" y="18965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43215" y="3132581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16" y="0"/>
                  </a:moveTo>
                  <a:lnTo>
                    <a:pt x="0" y="174571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20222" y="3684269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0723" y="4323588"/>
            <a:ext cx="525780" cy="375285"/>
          </a:xfrm>
          <a:custGeom>
            <a:avLst/>
            <a:gdLst/>
            <a:ahLst/>
            <a:cxnLst/>
            <a:rect l="l" t="t" r="r" b="b"/>
            <a:pathLst>
              <a:path w="525779" h="375285">
                <a:moveTo>
                  <a:pt x="0" y="0"/>
                </a:moveTo>
                <a:lnTo>
                  <a:pt x="525779" y="0"/>
                </a:lnTo>
                <a:lnTo>
                  <a:pt x="525779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6968" y="4357010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0822" y="2475026"/>
            <a:ext cx="38906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GETTING</a:t>
            </a:r>
            <a:r>
              <a:rPr sz="36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“APPROVED</a:t>
            </a:r>
            <a:r>
              <a:rPr sz="3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CONDITIONS”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2952" y="399883"/>
            <a:ext cx="596582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1362710" algn="l"/>
              </a:tabLst>
            </a:pPr>
            <a:r>
              <a:rPr sz="2000" b="1" spc="-10" dirty="0">
                <a:latin typeface="Century Gothic"/>
                <a:cs typeface="Century Gothic"/>
              </a:rPr>
              <a:t>Approval:</a:t>
            </a:r>
            <a:r>
              <a:rPr sz="2000" b="1" dirty="0">
                <a:latin typeface="Century Gothic"/>
                <a:cs typeface="Century Gothic"/>
              </a:rPr>
              <a:t>	</a:t>
            </a:r>
            <a:r>
              <a:rPr sz="2000" dirty="0"/>
              <a:t>The</a:t>
            </a:r>
            <a:r>
              <a:rPr sz="2000" spc="-20" dirty="0"/>
              <a:t> </a:t>
            </a:r>
            <a:r>
              <a:rPr sz="2000" dirty="0"/>
              <a:t>Plat</a:t>
            </a:r>
            <a:r>
              <a:rPr sz="2000" spc="-45" dirty="0"/>
              <a:t> </a:t>
            </a:r>
            <a:r>
              <a:rPr sz="2000" dirty="0"/>
              <a:t>meets</a:t>
            </a:r>
            <a:r>
              <a:rPr sz="2000" spc="-55" dirty="0"/>
              <a:t> </a:t>
            </a:r>
            <a:r>
              <a:rPr sz="2000" dirty="0"/>
              <a:t>all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25" dirty="0"/>
              <a:t> </a:t>
            </a:r>
            <a:r>
              <a:rPr sz="2000" dirty="0"/>
              <a:t>requirements</a:t>
            </a:r>
            <a:r>
              <a:rPr sz="2000" spc="-60" dirty="0"/>
              <a:t> </a:t>
            </a:r>
            <a:r>
              <a:rPr sz="2000" spc="-25" dirty="0"/>
              <a:t>of </a:t>
            </a:r>
            <a:r>
              <a:rPr sz="2000" dirty="0"/>
              <a:t>the</a:t>
            </a:r>
            <a:r>
              <a:rPr sz="2000" spc="-70" dirty="0"/>
              <a:t> </a:t>
            </a:r>
            <a:r>
              <a:rPr sz="2000" dirty="0"/>
              <a:t>Unified</a:t>
            </a:r>
            <a:r>
              <a:rPr sz="2000" spc="-25" dirty="0"/>
              <a:t> </a:t>
            </a:r>
            <a:r>
              <a:rPr sz="2000" dirty="0"/>
              <a:t>Development</a:t>
            </a:r>
            <a:r>
              <a:rPr sz="2000" spc="-65" dirty="0"/>
              <a:t> </a:t>
            </a:r>
            <a:r>
              <a:rPr sz="2000" dirty="0"/>
              <a:t>Code,</a:t>
            </a:r>
            <a:r>
              <a:rPr sz="2000" spc="-55" dirty="0"/>
              <a:t> </a:t>
            </a:r>
            <a:r>
              <a:rPr sz="2000" spc="-10" dirty="0"/>
              <a:t>applicable </a:t>
            </a:r>
            <a:r>
              <a:rPr sz="2000" dirty="0"/>
              <a:t>statues,</a:t>
            </a:r>
            <a:r>
              <a:rPr sz="2000" spc="-80" dirty="0"/>
              <a:t> </a:t>
            </a:r>
            <a:r>
              <a:rPr sz="2000" dirty="0"/>
              <a:t>form</a:t>
            </a:r>
            <a:r>
              <a:rPr sz="2000" spc="-20" dirty="0"/>
              <a:t> </a:t>
            </a:r>
            <a:r>
              <a:rPr sz="2000" dirty="0"/>
              <a:t>for</a:t>
            </a:r>
            <a:r>
              <a:rPr sz="2000" spc="-35" dirty="0"/>
              <a:t> </a:t>
            </a:r>
            <a:r>
              <a:rPr sz="2000" dirty="0"/>
              <a:t>recording,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35" dirty="0"/>
              <a:t> </a:t>
            </a:r>
            <a:r>
              <a:rPr sz="2000" dirty="0"/>
              <a:t>other</a:t>
            </a:r>
            <a:r>
              <a:rPr sz="2000" spc="-50" dirty="0"/>
              <a:t> </a:t>
            </a:r>
            <a:r>
              <a:rPr sz="2000" dirty="0"/>
              <a:t>rules</a:t>
            </a:r>
            <a:r>
              <a:rPr sz="2000" spc="-65" dirty="0"/>
              <a:t> </a:t>
            </a:r>
            <a:r>
              <a:rPr sz="2000" spc="-25" dirty="0"/>
              <a:t>and </a:t>
            </a:r>
            <a:r>
              <a:rPr sz="2000" dirty="0"/>
              <a:t>regulations</a:t>
            </a:r>
            <a:r>
              <a:rPr sz="2000" spc="-60" dirty="0"/>
              <a:t> </a:t>
            </a:r>
            <a:r>
              <a:rPr sz="2000" dirty="0"/>
              <a:t>of</a:t>
            </a:r>
            <a:r>
              <a:rPr sz="2000" spc="-15" dirty="0"/>
              <a:t> </a:t>
            </a:r>
            <a:r>
              <a:rPr sz="2000" dirty="0"/>
              <a:t>the</a:t>
            </a:r>
            <a:r>
              <a:rPr sz="2000" spc="-55" dirty="0"/>
              <a:t> </a:t>
            </a:r>
            <a:r>
              <a:rPr sz="2000" spc="-20" dirty="0"/>
              <a:t>City.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697" y="1634501"/>
            <a:ext cx="6073140" cy="47205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6731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Approval</a:t>
            </a:r>
            <a:r>
              <a:rPr sz="20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Conditions:</a:t>
            </a:r>
            <a:r>
              <a:rPr sz="20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has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deficiencies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substance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City,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its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sole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discretion,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determines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fully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corrected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revised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without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requiring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additional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review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compliance,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without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necessitating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additional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comments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revision,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without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substantive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modifications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previously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reviewed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plat-related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plans.</a:t>
            </a:r>
            <a:endParaRPr sz="2000">
              <a:latin typeface="Century Gothic"/>
              <a:cs typeface="Century Gothic"/>
            </a:endParaRPr>
          </a:p>
          <a:p>
            <a:pPr marL="12700" marR="123825">
              <a:lnSpc>
                <a:spcPts val="2160"/>
              </a:lnSpc>
              <a:spcBef>
                <a:spcPts val="1080"/>
              </a:spcBef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Disapproval:</a:t>
            </a:r>
            <a:r>
              <a:rPr sz="20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meet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requirements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Unified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Code,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applicable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statues,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recording,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other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rules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regulations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City.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ts val="2160"/>
              </a:lnSpc>
              <a:spcBef>
                <a:spcPts val="1085"/>
              </a:spcBef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Denial:</a:t>
            </a:r>
            <a:r>
              <a:rPr sz="20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previously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been</a:t>
            </a:r>
            <a:r>
              <a:rPr sz="2000" spc="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disapproved,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212.0093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response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fails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correct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deficiencies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enumerated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City’s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Written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Statement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Reasons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disapproval.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1720" y="2957893"/>
            <a:ext cx="3002915" cy="3218815"/>
            <a:chOff x="9201720" y="2957893"/>
            <a:chExt cx="3002915" cy="3218815"/>
          </a:xfrm>
        </p:grpSpPr>
        <p:sp>
          <p:nvSpPr>
            <p:cNvPr id="7" name="object 7"/>
            <p:cNvSpPr/>
            <p:nvPr/>
          </p:nvSpPr>
          <p:spPr>
            <a:xfrm>
              <a:off x="11276077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2" y="0"/>
                  </a:moveTo>
                  <a:lnTo>
                    <a:pt x="0" y="912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06483" y="3189731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58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91577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529" y="0"/>
                  </a:moveTo>
                  <a:lnTo>
                    <a:pt x="0" y="18965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3215" y="3132581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16" y="0"/>
                  </a:moveTo>
                  <a:lnTo>
                    <a:pt x="0" y="174571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20222" y="3684269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0723" y="4323588"/>
            <a:ext cx="525780" cy="375285"/>
          </a:xfrm>
          <a:custGeom>
            <a:avLst/>
            <a:gdLst/>
            <a:ahLst/>
            <a:cxnLst/>
            <a:rect l="l" t="t" r="r" b="b"/>
            <a:pathLst>
              <a:path w="525779" h="375285">
                <a:moveTo>
                  <a:pt x="0" y="0"/>
                </a:moveTo>
                <a:lnTo>
                  <a:pt x="525779" y="0"/>
                </a:lnTo>
                <a:lnTo>
                  <a:pt x="525779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6968" y="4357010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0822" y="2475026"/>
            <a:ext cx="38906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GETTING</a:t>
            </a:r>
            <a:r>
              <a:rPr sz="36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“APPROVED</a:t>
            </a:r>
            <a:r>
              <a:rPr sz="3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CONDITIONS”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2952" y="336298"/>
            <a:ext cx="4257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entury Gothic"/>
                <a:cs typeface="Century Gothic"/>
              </a:rPr>
              <a:t>Effect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of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Approved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with</a:t>
            </a:r>
            <a:r>
              <a:rPr sz="2000" b="1" spc="-30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Conditions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952" y="641708"/>
            <a:ext cx="5834380" cy="15341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“off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clock.”</a:t>
            </a:r>
            <a:endParaRPr sz="2000">
              <a:latin typeface="Century Gothic"/>
              <a:cs typeface="Century Gothic"/>
            </a:endParaRPr>
          </a:p>
          <a:p>
            <a:pPr marL="299085" marR="561975" indent="-287020">
              <a:lnSpc>
                <a:spcPts val="2160"/>
              </a:lnSpc>
              <a:spcBef>
                <a:spcPts val="111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Applicants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required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provide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212.0093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AWC</a:t>
            </a:r>
            <a:r>
              <a:rPr sz="20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order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Commission.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417195" indent="-287020">
              <a:lnSpc>
                <a:spcPts val="2160"/>
              </a:lnSpc>
              <a:spcBef>
                <a:spcPts val="375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plat</a:t>
            </a:r>
            <a:r>
              <a:rPr spc="-50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AWC</a:t>
            </a:r>
            <a:r>
              <a:rPr spc="4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u="sng" dirty="0">
                <a:uFill>
                  <a:solidFill>
                    <a:srgbClr val="FFFFFF"/>
                  </a:solidFill>
                </a:uFill>
              </a:rPr>
              <a:t>not</a:t>
            </a:r>
            <a:r>
              <a:rPr u="sng" spc="-1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FFFFFF"/>
                  </a:solidFill>
                </a:uFill>
              </a:rPr>
              <a:t>approved</a:t>
            </a:r>
            <a:r>
              <a:rPr u="none" spc="-65" dirty="0"/>
              <a:t> </a:t>
            </a:r>
            <a:r>
              <a:rPr u="none" dirty="0"/>
              <a:t>until</a:t>
            </a:r>
            <a:r>
              <a:rPr u="none" spc="-50" dirty="0"/>
              <a:t> </a:t>
            </a:r>
            <a:r>
              <a:rPr u="none" spc="-25" dirty="0"/>
              <a:t>the </a:t>
            </a:r>
            <a:r>
              <a:rPr u="none" dirty="0"/>
              <a:t>City</a:t>
            </a:r>
            <a:r>
              <a:rPr u="none" spc="-55" dirty="0"/>
              <a:t> </a:t>
            </a:r>
            <a:r>
              <a:rPr u="none" dirty="0"/>
              <a:t>determines</a:t>
            </a:r>
            <a:r>
              <a:rPr u="none" spc="-55" dirty="0"/>
              <a:t> </a:t>
            </a:r>
            <a:r>
              <a:rPr u="none" dirty="0"/>
              <a:t>that</a:t>
            </a:r>
            <a:r>
              <a:rPr u="none" spc="-40" dirty="0"/>
              <a:t> </a:t>
            </a:r>
            <a:r>
              <a:rPr u="none" dirty="0"/>
              <a:t>the</a:t>
            </a:r>
            <a:r>
              <a:rPr u="none" spc="-35" dirty="0"/>
              <a:t> </a:t>
            </a:r>
            <a:r>
              <a:rPr u="none" dirty="0"/>
              <a:t>plat</a:t>
            </a:r>
            <a:r>
              <a:rPr u="none" spc="-40" dirty="0"/>
              <a:t> </a:t>
            </a:r>
            <a:r>
              <a:rPr u="none" dirty="0"/>
              <a:t>has</a:t>
            </a:r>
            <a:r>
              <a:rPr u="none" spc="-20" dirty="0"/>
              <a:t> been </a:t>
            </a:r>
            <a:r>
              <a:rPr u="none" dirty="0"/>
              <a:t>corrected</a:t>
            </a:r>
            <a:r>
              <a:rPr u="none" spc="-45" dirty="0"/>
              <a:t> </a:t>
            </a:r>
            <a:r>
              <a:rPr u="none" dirty="0"/>
              <a:t>or</a:t>
            </a:r>
            <a:r>
              <a:rPr u="none" spc="-10" dirty="0"/>
              <a:t> </a:t>
            </a:r>
            <a:r>
              <a:rPr u="none" dirty="0"/>
              <a:t>revised</a:t>
            </a:r>
            <a:r>
              <a:rPr u="none" spc="-60" dirty="0"/>
              <a:t> </a:t>
            </a:r>
            <a:r>
              <a:rPr u="none" dirty="0"/>
              <a:t>to</a:t>
            </a:r>
            <a:r>
              <a:rPr u="none" spc="-35" dirty="0"/>
              <a:t> </a:t>
            </a:r>
            <a:r>
              <a:rPr u="none" dirty="0"/>
              <a:t>adequately</a:t>
            </a:r>
            <a:r>
              <a:rPr u="none" spc="-50" dirty="0"/>
              <a:t> </a:t>
            </a:r>
            <a:r>
              <a:rPr u="none" spc="-10" dirty="0"/>
              <a:t>address </a:t>
            </a:r>
            <a:r>
              <a:rPr u="none" dirty="0"/>
              <a:t>each</a:t>
            </a:r>
            <a:r>
              <a:rPr u="none" spc="-50" dirty="0"/>
              <a:t> </a:t>
            </a:r>
            <a:r>
              <a:rPr u="none" dirty="0"/>
              <a:t>and</a:t>
            </a:r>
            <a:r>
              <a:rPr u="none" spc="-45" dirty="0"/>
              <a:t> </a:t>
            </a:r>
            <a:r>
              <a:rPr u="none" dirty="0"/>
              <a:t>every</a:t>
            </a:r>
            <a:r>
              <a:rPr u="none" spc="-65" dirty="0"/>
              <a:t> </a:t>
            </a:r>
            <a:r>
              <a:rPr u="none" dirty="0"/>
              <a:t>condition</a:t>
            </a:r>
            <a:r>
              <a:rPr u="none" spc="-25" dirty="0"/>
              <a:t> </a:t>
            </a:r>
            <a:r>
              <a:rPr u="none" dirty="0"/>
              <a:t>in</a:t>
            </a:r>
            <a:r>
              <a:rPr u="none" spc="-35" dirty="0"/>
              <a:t> </a:t>
            </a:r>
            <a:r>
              <a:rPr u="none" dirty="0"/>
              <a:t>the</a:t>
            </a:r>
            <a:r>
              <a:rPr u="none" spc="-55" dirty="0"/>
              <a:t> </a:t>
            </a:r>
            <a:r>
              <a:rPr u="none" spc="-10" dirty="0"/>
              <a:t>Written </a:t>
            </a:r>
            <a:r>
              <a:rPr u="none" dirty="0"/>
              <a:t>Statement</a:t>
            </a:r>
            <a:r>
              <a:rPr u="none" spc="-65" dirty="0"/>
              <a:t> </a:t>
            </a:r>
            <a:r>
              <a:rPr u="none" dirty="0"/>
              <a:t>of</a:t>
            </a:r>
            <a:r>
              <a:rPr u="none" spc="-20" dirty="0"/>
              <a:t> </a:t>
            </a:r>
            <a:r>
              <a:rPr u="none" dirty="0"/>
              <a:t>Reasons</a:t>
            </a:r>
            <a:r>
              <a:rPr u="none" spc="-45" dirty="0"/>
              <a:t> </a:t>
            </a:r>
            <a:r>
              <a:rPr u="none" dirty="0"/>
              <a:t>for</a:t>
            </a:r>
            <a:r>
              <a:rPr u="none" spc="-30" dirty="0"/>
              <a:t> </a:t>
            </a:r>
            <a:r>
              <a:rPr u="none" spc="-10" dirty="0"/>
              <a:t>Conditional Approval.</a:t>
            </a:r>
            <a:endParaRPr sz="16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2160"/>
              </a:lnSpc>
              <a:spcBef>
                <a:spcPts val="1080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dirty="0"/>
              <a:t>Until</a:t>
            </a:r>
            <a:r>
              <a:rPr spc="-25" dirty="0"/>
              <a:t> </a:t>
            </a:r>
            <a:r>
              <a:rPr dirty="0"/>
              <a:t>then,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City</a:t>
            </a:r>
            <a:r>
              <a:rPr spc="-40" dirty="0"/>
              <a:t> </a:t>
            </a:r>
            <a:r>
              <a:rPr dirty="0"/>
              <a:t>shall</a:t>
            </a:r>
            <a:r>
              <a:rPr spc="-50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accept</a:t>
            </a:r>
            <a:r>
              <a:rPr spc="-40" dirty="0"/>
              <a:t> </a:t>
            </a:r>
            <a:r>
              <a:rPr spc="-25" dirty="0"/>
              <a:t>any </a:t>
            </a:r>
            <a:r>
              <a:rPr dirty="0"/>
              <a:t>submittal</a:t>
            </a:r>
            <a:r>
              <a:rPr spc="-70" dirty="0"/>
              <a:t> </a:t>
            </a:r>
            <a:r>
              <a:rPr dirty="0"/>
              <a:t>pertaining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development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the </a:t>
            </a:r>
            <a:r>
              <a:rPr dirty="0"/>
              <a:t>property</a:t>
            </a:r>
            <a:r>
              <a:rPr spc="-6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platted,</a:t>
            </a:r>
            <a:r>
              <a:rPr spc="-60" dirty="0"/>
              <a:t> </a:t>
            </a:r>
            <a:r>
              <a:rPr dirty="0"/>
              <a:t>including</a:t>
            </a:r>
            <a:r>
              <a:rPr spc="-15" dirty="0"/>
              <a:t> </a:t>
            </a:r>
            <a:r>
              <a:rPr dirty="0"/>
              <a:t>but</a:t>
            </a:r>
            <a:r>
              <a:rPr spc="-55" dirty="0"/>
              <a:t> </a:t>
            </a:r>
            <a:r>
              <a:rPr spc="-25" dirty="0"/>
              <a:t>not </a:t>
            </a:r>
            <a:r>
              <a:rPr dirty="0"/>
              <a:t>limited</a:t>
            </a:r>
            <a:r>
              <a:rPr spc="-6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site</a:t>
            </a:r>
            <a:r>
              <a:rPr spc="-45" dirty="0"/>
              <a:t> </a:t>
            </a:r>
            <a:r>
              <a:rPr dirty="0"/>
              <a:t>plan,</a:t>
            </a:r>
            <a:r>
              <a:rPr spc="-35" dirty="0"/>
              <a:t> </a:t>
            </a:r>
            <a:r>
              <a:rPr dirty="0"/>
              <a:t>public</a:t>
            </a:r>
            <a:r>
              <a:rPr spc="-40" dirty="0"/>
              <a:t> </a:t>
            </a:r>
            <a:r>
              <a:rPr dirty="0"/>
              <a:t>infrastructure</a:t>
            </a:r>
            <a:r>
              <a:rPr spc="-55" dirty="0"/>
              <a:t> </a:t>
            </a:r>
            <a:r>
              <a:rPr spc="-10" dirty="0"/>
              <a:t>plans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final</a:t>
            </a:r>
            <a:r>
              <a:rPr spc="-20" dirty="0"/>
              <a:t> </a:t>
            </a:r>
            <a:r>
              <a:rPr dirty="0"/>
              <a:t>plat.</a:t>
            </a:r>
            <a:r>
              <a:rPr spc="-50" dirty="0"/>
              <a:t> </a:t>
            </a:r>
            <a:r>
              <a:rPr dirty="0"/>
              <a:t>Nor</a:t>
            </a:r>
            <a:r>
              <a:rPr spc="-30" dirty="0"/>
              <a:t> </a:t>
            </a:r>
            <a:r>
              <a:rPr dirty="0"/>
              <a:t>shall</a:t>
            </a:r>
            <a:r>
              <a:rPr spc="-3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City</a:t>
            </a:r>
            <a:r>
              <a:rPr spc="-30" dirty="0"/>
              <a:t> </a:t>
            </a:r>
            <a:r>
              <a:rPr dirty="0"/>
              <a:t>issue,</a:t>
            </a:r>
            <a:r>
              <a:rPr spc="-55" dirty="0"/>
              <a:t> </a:t>
            </a:r>
            <a:r>
              <a:rPr dirty="0"/>
              <a:t>grant,</a:t>
            </a:r>
            <a:r>
              <a:rPr spc="-40" dirty="0"/>
              <a:t> </a:t>
            </a:r>
            <a:r>
              <a:rPr spc="-25" dirty="0"/>
              <a:t>or </a:t>
            </a:r>
            <a:r>
              <a:rPr dirty="0"/>
              <a:t>release</a:t>
            </a:r>
            <a:r>
              <a:rPr spc="-60" dirty="0"/>
              <a:t> </a:t>
            </a:r>
            <a:r>
              <a:rPr dirty="0"/>
              <a:t>any</a:t>
            </a:r>
            <a:r>
              <a:rPr spc="-25" dirty="0"/>
              <a:t> </a:t>
            </a:r>
            <a:r>
              <a:rPr dirty="0"/>
              <a:t>permit,</a:t>
            </a:r>
            <a:r>
              <a:rPr spc="-60" dirty="0"/>
              <a:t> </a:t>
            </a:r>
            <a:r>
              <a:rPr dirty="0"/>
              <a:t>approval,</a:t>
            </a:r>
            <a:r>
              <a:rPr spc="-6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work</a:t>
            </a:r>
            <a:r>
              <a:rPr spc="-3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any </a:t>
            </a:r>
            <a:r>
              <a:rPr dirty="0"/>
              <a:t>kind</a:t>
            </a:r>
            <a:r>
              <a:rPr spc="-25" dirty="0"/>
              <a:t> </a:t>
            </a:r>
            <a:r>
              <a:rPr dirty="0"/>
              <a:t>that</a:t>
            </a:r>
            <a:r>
              <a:rPr spc="-45" dirty="0"/>
              <a:t> </a:t>
            </a:r>
            <a:r>
              <a:rPr dirty="0"/>
              <a:t>would</a:t>
            </a:r>
            <a:r>
              <a:rPr spc="-30" dirty="0"/>
              <a:t> </a:t>
            </a:r>
            <a:r>
              <a:rPr dirty="0"/>
              <a:t>authorize</a:t>
            </a:r>
            <a:r>
              <a:rPr spc="-60" dirty="0"/>
              <a:t> </a:t>
            </a:r>
            <a:r>
              <a:rPr dirty="0"/>
              <a:t>early</a:t>
            </a:r>
            <a:r>
              <a:rPr spc="-35" dirty="0"/>
              <a:t> </a:t>
            </a:r>
            <a:r>
              <a:rPr dirty="0"/>
              <a:t>site</a:t>
            </a:r>
            <a:r>
              <a:rPr spc="-45" dirty="0"/>
              <a:t> </a:t>
            </a:r>
            <a:r>
              <a:rPr dirty="0"/>
              <a:t>work</a:t>
            </a:r>
            <a:r>
              <a:rPr spc="-15" dirty="0"/>
              <a:t> </a:t>
            </a:r>
            <a:r>
              <a:rPr spc="-20" dirty="0"/>
              <a:t>such </a:t>
            </a:r>
            <a:r>
              <a:rPr dirty="0"/>
              <a:t>as</a:t>
            </a:r>
            <a:r>
              <a:rPr spc="-20" dirty="0"/>
              <a:t> </a:t>
            </a:r>
            <a:r>
              <a:rPr dirty="0"/>
              <a:t>tree</a:t>
            </a:r>
            <a:r>
              <a:rPr spc="-40" dirty="0"/>
              <a:t> </a:t>
            </a:r>
            <a:r>
              <a:rPr dirty="0"/>
              <a:t>removal</a:t>
            </a:r>
            <a:r>
              <a:rPr spc="-50" dirty="0"/>
              <a:t> </a:t>
            </a:r>
            <a:r>
              <a:rPr dirty="0"/>
              <a:t>or</a:t>
            </a:r>
            <a:r>
              <a:rPr spc="-10" dirty="0"/>
              <a:t> grading.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1720" y="2957893"/>
            <a:ext cx="3002915" cy="3218815"/>
            <a:chOff x="9201720" y="2957893"/>
            <a:chExt cx="3002915" cy="3218815"/>
          </a:xfrm>
        </p:grpSpPr>
        <p:sp>
          <p:nvSpPr>
            <p:cNvPr id="8" name="object 8"/>
            <p:cNvSpPr/>
            <p:nvPr/>
          </p:nvSpPr>
          <p:spPr>
            <a:xfrm>
              <a:off x="11276077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2" y="0"/>
                  </a:moveTo>
                  <a:lnTo>
                    <a:pt x="0" y="912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6483" y="3189731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58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1577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529" y="0"/>
                  </a:moveTo>
                  <a:lnTo>
                    <a:pt x="0" y="18965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43215" y="3132581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16" y="0"/>
                  </a:moveTo>
                  <a:lnTo>
                    <a:pt x="0" y="174571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20222" y="3684269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1306" y="4953471"/>
            <a:ext cx="7314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sz="3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3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WHEN</a:t>
            </a:r>
            <a:r>
              <a:rPr sz="3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REQUEST</a:t>
            </a:r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EXTENSION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2952" y="276978"/>
            <a:ext cx="6464300" cy="8185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</a:pPr>
            <a:r>
              <a:rPr sz="2000" dirty="0"/>
              <a:t>The</a:t>
            </a:r>
            <a:r>
              <a:rPr sz="2000" spc="-30" dirty="0"/>
              <a:t> </a:t>
            </a:r>
            <a:r>
              <a:rPr sz="2000" dirty="0"/>
              <a:t>applicant</a:t>
            </a:r>
            <a:r>
              <a:rPr sz="2000" spc="-50" dirty="0"/>
              <a:t> </a:t>
            </a:r>
            <a:r>
              <a:rPr sz="2000" dirty="0"/>
              <a:t>may</a:t>
            </a:r>
            <a:r>
              <a:rPr sz="2000" spc="-25" dirty="0"/>
              <a:t> </a:t>
            </a:r>
            <a:r>
              <a:rPr sz="2000" dirty="0"/>
              <a:t>request,</a:t>
            </a:r>
            <a:r>
              <a:rPr sz="2000" spc="-70" dirty="0"/>
              <a:t> </a:t>
            </a:r>
            <a:r>
              <a:rPr sz="2000" dirty="0"/>
              <a:t>in</a:t>
            </a:r>
            <a:r>
              <a:rPr sz="2000" spc="-5" dirty="0"/>
              <a:t> </a:t>
            </a:r>
            <a:r>
              <a:rPr sz="2000" dirty="0"/>
              <a:t>writing,</a:t>
            </a:r>
            <a:r>
              <a:rPr sz="2000" spc="-45" dirty="0"/>
              <a:t> </a:t>
            </a:r>
            <a:r>
              <a:rPr sz="2000" dirty="0"/>
              <a:t>a</a:t>
            </a:r>
            <a:r>
              <a:rPr sz="2000" spc="-25" dirty="0"/>
              <a:t> </a:t>
            </a:r>
            <a:r>
              <a:rPr sz="2000" spc="-20" dirty="0"/>
              <a:t>one-time </a:t>
            </a:r>
            <a:r>
              <a:rPr sz="2000" dirty="0"/>
              <a:t>extension</a:t>
            </a:r>
            <a:r>
              <a:rPr sz="2000" spc="-60" dirty="0"/>
              <a:t> </a:t>
            </a:r>
            <a:r>
              <a:rPr sz="2000" dirty="0"/>
              <a:t>of</a:t>
            </a:r>
            <a:r>
              <a:rPr sz="2000" spc="-10" dirty="0"/>
              <a:t> </a:t>
            </a:r>
            <a:r>
              <a:rPr sz="2000" dirty="0"/>
              <a:t>the</a:t>
            </a:r>
            <a:r>
              <a:rPr sz="2000" spc="-50" dirty="0"/>
              <a:t> </a:t>
            </a:r>
            <a:r>
              <a:rPr sz="2000" spc="-10" dirty="0"/>
              <a:t>30-</a:t>
            </a:r>
            <a:r>
              <a:rPr sz="2000" dirty="0"/>
              <a:t>day</a:t>
            </a:r>
            <a:r>
              <a:rPr sz="2000" spc="-25" dirty="0"/>
              <a:t> </a:t>
            </a:r>
            <a:r>
              <a:rPr sz="2000" spc="-10" dirty="0"/>
              <a:t>shot-</a:t>
            </a:r>
            <a:r>
              <a:rPr sz="2000" dirty="0"/>
              <a:t>clock</a:t>
            </a:r>
            <a:r>
              <a:rPr sz="2000" spc="-45" dirty="0"/>
              <a:t> </a:t>
            </a:r>
            <a:r>
              <a:rPr sz="2000" dirty="0"/>
              <a:t>not</a:t>
            </a:r>
            <a:r>
              <a:rPr sz="2000" spc="-15" dirty="0"/>
              <a:t> </a:t>
            </a:r>
            <a:r>
              <a:rPr sz="2000" dirty="0"/>
              <a:t>to</a:t>
            </a:r>
            <a:r>
              <a:rPr sz="2000" spc="-45" dirty="0"/>
              <a:t> </a:t>
            </a:r>
            <a:r>
              <a:rPr sz="2000" dirty="0"/>
              <a:t>exceed</a:t>
            </a:r>
            <a:r>
              <a:rPr sz="2000" spc="-35" dirty="0"/>
              <a:t> </a:t>
            </a:r>
            <a:r>
              <a:rPr sz="2000" spc="-25" dirty="0"/>
              <a:t>an </a:t>
            </a:r>
            <a:r>
              <a:rPr sz="2000" dirty="0"/>
              <a:t>additional</a:t>
            </a:r>
            <a:r>
              <a:rPr sz="2000" spc="-45" dirty="0"/>
              <a:t> </a:t>
            </a:r>
            <a:r>
              <a:rPr sz="2000" dirty="0"/>
              <a:t>30</a:t>
            </a:r>
            <a:r>
              <a:rPr sz="2000" spc="-45" dirty="0"/>
              <a:t> </a:t>
            </a:r>
            <a:r>
              <a:rPr sz="2000" spc="-20" dirty="0"/>
              <a:t>days.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762379" y="1145658"/>
            <a:ext cx="7023734" cy="35318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720" marR="1464310" indent="-287020">
              <a:lnSpc>
                <a:spcPct val="80000"/>
              </a:lnSpc>
              <a:spcBef>
                <a:spcPts val="58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Applicants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address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plat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deficiencies.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80000"/>
              </a:lnSpc>
              <a:spcBef>
                <a:spcPts val="1075"/>
              </a:spcBef>
              <a:tabLst>
                <a:tab pos="319913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Commission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approve,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modify,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deny,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shot-clock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extension.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NOTE: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Planning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Commission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calendar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allow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granting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30-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day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extension.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Unless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Commission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directs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otherwise,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extension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granted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longest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period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possible,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but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case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longer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than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28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days.</a:t>
            </a:r>
            <a:endParaRPr sz="2000">
              <a:latin typeface="Century Gothic"/>
              <a:cs typeface="Century Gothic"/>
            </a:endParaRPr>
          </a:p>
          <a:p>
            <a:pPr marL="12700" marR="287655">
              <a:lnSpc>
                <a:spcPct val="8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Approval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one-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shot-clock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extension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NOT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alter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Shot-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Clock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Calendar.</a:t>
            </a:r>
            <a:endParaRPr sz="2000">
              <a:latin typeface="Century Gothic"/>
              <a:cs typeface="Century Gothic"/>
            </a:endParaRPr>
          </a:p>
          <a:p>
            <a:pPr marL="12700" marR="354965">
              <a:lnSpc>
                <a:spcPct val="80000"/>
              </a:lnSpc>
              <a:spcBef>
                <a:spcPts val="1085"/>
              </a:spcBef>
              <a:tabLst>
                <a:tab pos="6177280" algn="l"/>
              </a:tabLst>
            </a:pP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Download</a:t>
            </a:r>
            <a:r>
              <a:rPr sz="20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the</a:t>
            </a:r>
            <a:r>
              <a:rPr sz="20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sz="2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shot-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clock</a:t>
            </a:r>
            <a:r>
              <a:rPr sz="20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extension</a:t>
            </a:r>
            <a:r>
              <a:rPr sz="20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request</a:t>
            </a:r>
            <a:r>
              <a:rPr sz="20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sz="2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form.</a:t>
            </a:r>
            <a:r>
              <a:rPr sz="2000" b="1" u="none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Fill</a:t>
            </a:r>
            <a:r>
              <a:rPr sz="2000" u="none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2000" u="none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email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none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case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manager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00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later</a:t>
            </a:r>
            <a:r>
              <a:rPr sz="2000" u="none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than</a:t>
            </a:r>
            <a:r>
              <a:rPr sz="2000" u="none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24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hours</a:t>
            </a:r>
            <a:r>
              <a:rPr sz="2000" u="none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prior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none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u="none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Commission</a:t>
            </a:r>
            <a:r>
              <a:rPr sz="2000" u="none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meeting.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2" name="object 2" descr="Request for One-Time Extension of the Statutory Period for Plat Approval Form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1519" y="684276"/>
            <a:ext cx="3121150" cy="3924299"/>
          </a:xfrm>
          <a:prstGeom prst="rect">
            <a:avLst/>
          </a:prstGeom>
        </p:spPr>
      </p:pic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1720" y="2928937"/>
            <a:ext cx="3002915" cy="3218815"/>
            <a:chOff x="9201720" y="2928937"/>
            <a:chExt cx="3002915" cy="3218815"/>
          </a:xfrm>
        </p:grpSpPr>
        <p:sp>
          <p:nvSpPr>
            <p:cNvPr id="7" name="object 7"/>
            <p:cNvSpPr/>
            <p:nvPr/>
          </p:nvSpPr>
          <p:spPr>
            <a:xfrm>
              <a:off x="11276077" y="2933700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2" y="0"/>
                  </a:moveTo>
                  <a:lnTo>
                    <a:pt x="0" y="912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06483" y="3160775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58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91577" y="325526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529" y="0"/>
                  </a:moveTo>
                  <a:lnTo>
                    <a:pt x="0" y="18965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3215" y="3102102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16" y="0"/>
                  </a:moveTo>
                  <a:lnTo>
                    <a:pt x="0" y="174571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20222" y="365379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7000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IMPLICATIONS</a:t>
            </a:r>
            <a:r>
              <a:rPr spc="-6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15</a:t>
            </a:r>
            <a:r>
              <a:rPr spc="-15" dirty="0"/>
              <a:t> </a:t>
            </a:r>
            <a:r>
              <a:rPr dirty="0"/>
              <a:t>DAY</a:t>
            </a:r>
            <a:r>
              <a:rPr spc="-20" dirty="0"/>
              <a:t> </a:t>
            </a:r>
            <a:r>
              <a:rPr spc="-25" dirty="0"/>
              <a:t>SHOT-</a:t>
            </a:r>
            <a:r>
              <a:rPr spc="-10" dirty="0"/>
              <a:t>CLOCK</a:t>
            </a: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6482" y="2962655"/>
            <a:ext cx="2983739" cy="3209036"/>
            <a:chOff x="9206482" y="2962655"/>
            <a:chExt cx="2983739" cy="3209036"/>
          </a:xfrm>
        </p:grpSpPr>
        <p:sp>
          <p:nvSpPr>
            <p:cNvPr id="38" name="object 38"/>
            <p:cNvSpPr/>
            <p:nvPr/>
          </p:nvSpPr>
          <p:spPr>
            <a:xfrm>
              <a:off x="11276077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2" y="0"/>
                  </a:moveTo>
                  <a:lnTo>
                    <a:pt x="0" y="91281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06482" y="3189731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58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91576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529" y="0"/>
                  </a:moveTo>
                  <a:lnTo>
                    <a:pt x="0" y="189652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43214" y="3132581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16" y="0"/>
                  </a:moveTo>
                  <a:lnTo>
                    <a:pt x="0" y="174571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20221" y="3684269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281961" y="2195257"/>
            <a:ext cx="6949440" cy="15347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cannot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impose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deadline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resubmittal.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Consult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Calendar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submittal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window.</a:t>
            </a:r>
            <a:endParaRPr sz="2000" dirty="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2160"/>
              </a:lnSpc>
              <a:spcBef>
                <a:spcPts val="111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It’s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imperative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applicants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fully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address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Written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Statement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Reasons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Disapproval.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(212.0093)</a:t>
            </a:r>
            <a:endParaRPr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828" y="2285490"/>
            <a:ext cx="34410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HAVING</a:t>
            </a:r>
            <a:endParaRPr sz="3600">
              <a:latin typeface="Century Gothic"/>
              <a:cs typeface="Century Gothic"/>
            </a:endParaRPr>
          </a:p>
          <a:p>
            <a:pPr marL="12700" marR="5080" indent="1374775" algn="r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VESTED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3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HELP?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058702" y="365264"/>
            <a:ext cx="5851525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b="1" dirty="0">
                <a:latin typeface="Century Gothic"/>
                <a:cs typeface="Century Gothic"/>
              </a:rPr>
              <a:t>The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new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procedures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apply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to</a:t>
            </a:r>
            <a:r>
              <a:rPr sz="2000" b="1" spc="-3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all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plats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filed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after </a:t>
            </a:r>
            <a:r>
              <a:rPr sz="2000" b="1" dirty="0">
                <a:latin typeface="Century Gothic"/>
                <a:cs typeface="Century Gothic"/>
              </a:rPr>
              <a:t>September</a:t>
            </a:r>
            <a:r>
              <a:rPr sz="2000" b="1" spc="-7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1,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2019.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8702" y="988580"/>
            <a:ext cx="6090920" cy="53447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8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Vesting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available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active</a:t>
            </a:r>
            <a:r>
              <a:rPr sz="2000" u="none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200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 that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filed</a:t>
            </a:r>
            <a:r>
              <a:rPr sz="2000" u="none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complete</a:t>
            </a:r>
            <a:r>
              <a:rPr sz="2000" u="none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application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prior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none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2000" u="none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date,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u="none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sz="2000" u="none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case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u="none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u="none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shall</a:t>
            </a:r>
            <a:r>
              <a:rPr sz="2000" u="none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processed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according</a:t>
            </a:r>
            <a:r>
              <a:rPr sz="2000" u="none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none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u="none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rules</a:t>
            </a:r>
            <a:r>
              <a:rPr sz="2000" u="none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effect</a:t>
            </a:r>
            <a:r>
              <a:rPr sz="2000" u="none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u="none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u="none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r>
              <a:rPr sz="2000" u="none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u="none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2000" u="none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vested.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Timing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submitting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plans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4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Landscaping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amendments</a:t>
            </a:r>
            <a:endParaRPr sz="1800">
              <a:latin typeface="Century Gothic"/>
              <a:cs typeface="Century Gothic"/>
            </a:endParaRPr>
          </a:p>
          <a:p>
            <a:pPr marL="299085" marR="342900" indent="-287020">
              <a:lnSpc>
                <a:spcPct val="80000"/>
              </a:lnSpc>
              <a:spcBef>
                <a:spcPts val="107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Regardless,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comply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completeness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requirements,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latest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standards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infrastructure,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plat-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related fees.</a:t>
            </a:r>
            <a:endParaRPr sz="2000">
              <a:latin typeface="Century Gothic"/>
              <a:cs typeface="Century Gothic"/>
            </a:endParaRPr>
          </a:p>
          <a:p>
            <a:pPr marL="299085" marR="1652905" indent="-287020">
              <a:lnSpc>
                <a:spcPct val="80000"/>
              </a:lnSpc>
              <a:spcBef>
                <a:spcPts val="10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Applicants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request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vesting determination.</a:t>
            </a:r>
            <a:endParaRPr sz="2000">
              <a:latin typeface="Century Gothic"/>
              <a:cs typeface="Century Gothic"/>
            </a:endParaRPr>
          </a:p>
          <a:p>
            <a:pPr marL="299085" marR="513080" indent="-287020">
              <a:lnSpc>
                <a:spcPct val="80000"/>
              </a:lnSpc>
              <a:spcBef>
                <a:spcPts val="1080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Applicants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vested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projects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take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advantage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rules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shot-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clock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procedures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pursuant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LGC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Section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245.002(d),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file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written</a:t>
            </a:r>
            <a:r>
              <a:rPr sz="20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notification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Manager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date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plat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filed.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899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Office Theme</vt:lpstr>
      <vt:lpstr>PLAT REFRESHER</vt:lpstr>
      <vt:lpstr>TOPICS TO BE DISCUSSED</vt:lpstr>
      <vt:lpstr>OVERVIEW OF THE ARLINGTON PLAT PROCESS</vt:lpstr>
      <vt:lpstr>Pursuant to HB3167, the Planning Commission must approve, approve with conditions, or disapprove all plats - preliminary, final, and replats - as well as any site plans or engineering plans associated with those plats.</vt:lpstr>
      <vt:lpstr>Approval: The Plat meets all the requirements of the Unified Development Code, applicable statues, form for recording, and other rules and regulations of the City.</vt:lpstr>
      <vt:lpstr>Effect of Approved with Conditions</vt:lpstr>
      <vt:lpstr>The applicant may request, in writing, a one-time extension of the 30-day shot-clock not to exceed an additional 30 days.</vt:lpstr>
      <vt:lpstr>IMPLICATIONS OF THE 15 DAY SHOT-CLOCK</vt:lpstr>
      <vt:lpstr>The new procedures apply to all plats filed after September 1, 2019.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 refresher</dc:title>
  <dc:creator>Richard Gertson</dc:creator>
  <cp:lastModifiedBy>Ashlee Haynes Mosley</cp:lastModifiedBy>
  <cp:revision>1</cp:revision>
  <dcterms:created xsi:type="dcterms:W3CDTF">2026-03-24T13:35:45Z</dcterms:created>
  <dcterms:modified xsi:type="dcterms:W3CDTF">2026-03-24T13:50:27Z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2021-06-28T00:00:00Z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2026-03-24T00:00:00Z</vt:filetime>
  </property>
  <property fmtid="{D5CDD505-2E9C-101B-9397-08002B2CF9AE}" pid="5" name="Producer">
    <vt:lpwstr>Adobe PDF Library 20.12.75</vt:lpwstr>
  </property>
</Properties>
</file>